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handoutMasterIdLst>
    <p:handoutMasterId r:id="rId30"/>
  </p:handoutMasterIdLst>
  <p:sldIdLst>
    <p:sldId id="264" r:id="rId2"/>
    <p:sldId id="266" r:id="rId3"/>
    <p:sldId id="270" r:id="rId4"/>
    <p:sldId id="271" r:id="rId5"/>
    <p:sldId id="267" r:id="rId6"/>
    <p:sldId id="272" r:id="rId7"/>
    <p:sldId id="273" r:id="rId8"/>
    <p:sldId id="277" r:id="rId9"/>
    <p:sldId id="287" r:id="rId10"/>
    <p:sldId id="279" r:id="rId11"/>
    <p:sldId id="286" r:id="rId12"/>
    <p:sldId id="285" r:id="rId13"/>
    <p:sldId id="283" r:id="rId14"/>
    <p:sldId id="274" r:id="rId15"/>
    <p:sldId id="275" r:id="rId16"/>
    <p:sldId id="288" r:id="rId17"/>
    <p:sldId id="289" r:id="rId18"/>
    <p:sldId id="290" r:id="rId19"/>
    <p:sldId id="278" r:id="rId20"/>
    <p:sldId id="276" r:id="rId21"/>
    <p:sldId id="291" r:id="rId22"/>
    <p:sldId id="292" r:id="rId23"/>
    <p:sldId id="296" r:id="rId24"/>
    <p:sldId id="293" r:id="rId25"/>
    <p:sldId id="268" r:id="rId26"/>
    <p:sldId id="295" r:id="rId27"/>
    <p:sldId id="26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8B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83025" autoAdjust="0"/>
  </p:normalViewPr>
  <p:slideViewPr>
    <p:cSldViewPr snapToGrid="0">
      <p:cViewPr varScale="1">
        <p:scale>
          <a:sx n="95" d="100"/>
          <a:sy n="95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Custom DAODAS color codes</a:t>
            </a:r>
            <a:r>
              <a:rPr lang="en-US" b="1" baseline="0" dirty="0"/>
              <a:t> is : Red-0 </a:t>
            </a:r>
          </a:p>
          <a:p>
            <a:r>
              <a:rPr lang="en-US" b="1" baseline="0" dirty="0"/>
              <a:t>		      Green-131 </a:t>
            </a:r>
          </a:p>
          <a:p>
            <a:r>
              <a:rPr lang="en-US" b="1" baseline="0" dirty="0"/>
              <a:t>		      Blue-139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With No Bottom</a:t>
            </a:r>
            <a:r>
              <a:rPr lang="en-US" baseline="0" dirty="0"/>
              <a:t> Border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61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9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With No Bottom</a:t>
            </a:r>
            <a:r>
              <a:rPr lang="en-US" baseline="0" dirty="0"/>
              <a:t> Border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8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18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6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03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4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30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6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4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86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66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54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3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Content Slide With No Bottom</a:t>
            </a:r>
            <a:r>
              <a:rPr lang="en-US" baseline="0" dirty="0"/>
              <a:t> Border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57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</a:t>
            </a:r>
            <a:r>
              <a:rPr lang="en-US" baseline="0" dirty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14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0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9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8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Slide With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04801" y="148159"/>
            <a:ext cx="11366339" cy="688237"/>
            <a:chOff x="304801" y="148159"/>
            <a:chExt cx="11366339" cy="688237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336800" y="256800"/>
              <a:ext cx="9334340" cy="5795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rgbClr val="00838B"/>
                  </a:solidFill>
                </a:rPr>
                <a:t>South Carolina Department of Alcohol and Other Drug Abuse Services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04801" y="676148"/>
              <a:ext cx="11338560" cy="34288"/>
            </a:xfrm>
            <a:prstGeom prst="line">
              <a:avLst/>
            </a:prstGeom>
            <a:ln w="34925">
              <a:solidFill>
                <a:srgbClr val="0083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2"/>
            <a:srcRect l="1093" t="2107" r="1046" b="21019"/>
            <a:stretch/>
          </p:blipFill>
          <p:spPr>
            <a:xfrm>
              <a:off x="304804" y="148159"/>
              <a:ext cx="1913694" cy="495300"/>
            </a:xfrm>
            <a:prstGeom prst="rect">
              <a:avLst/>
            </a:prstGeom>
          </p:spPr>
        </p:pic>
      </p:grp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ODAS Mast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7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2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7" r:id="rId4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llen@pire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mailto:mgeorge@pire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allen@pire.or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llen@pire.or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213100"/>
            <a:ext cx="10989426" cy="1312863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838B"/>
                </a:solidFill>
              </a:rPr>
              <a:t>AN ORIENTATION TO THE DAODAS STANDARD SURVEY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4975225"/>
            <a:ext cx="10972800" cy="4408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dirty="0">
                <a:solidFill>
                  <a:schemeClr val="tx1"/>
                </a:solidFill>
              </a:rPr>
              <a:t>Presentation created on behalf of DAODAS by the Pacific Institute for Research &amp; Evaluation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3060700"/>
            <a:ext cx="10972800" cy="17248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4627856"/>
            <a:ext cx="109728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182" y="1024394"/>
            <a:ext cx="5575636" cy="18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5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98" y="1343315"/>
            <a:ext cx="5071027" cy="4514873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PIRE can make editable survey forms (PDF) available to prevention staff if they want to use merge codes to automate student ID numbering.</a:t>
            </a:r>
          </a:p>
          <a:p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The procedure involves someone at the prevention staff merging student IDs into the survey form.</a:t>
            </a:r>
          </a:p>
          <a:p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If you are interested in learning more about what is needed for the procedure, please contact Mikella Allen at </a:t>
            </a:r>
            <a:r>
              <a:rPr lang="en-US" sz="2400" dirty="0">
                <a:solidFill>
                  <a:srgbClr val="7030A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mallen@pire.org</a:t>
            </a:r>
            <a:r>
              <a:rPr lang="en-US" sz="2400" dirty="0">
                <a:solidFill>
                  <a:srgbClr val="7030A0"/>
                </a:solidFill>
                <a:ea typeface="+mn-lt"/>
                <a:cs typeface="+mn-lt"/>
              </a:rPr>
              <a:t> 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or Michael George at </a:t>
            </a:r>
            <a:r>
              <a:rPr lang="en-US" sz="2400" dirty="0">
                <a:solidFill>
                  <a:srgbClr val="7030A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mgeorge@pire.org</a:t>
            </a:r>
            <a:r>
              <a:rPr lang="en-US" sz="2400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1DD573-F686-438B-9704-8CD2421A4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625" y="1780443"/>
            <a:ext cx="3459771" cy="34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38B"/>
                </a:solidFill>
              </a:rPr>
              <a:t>Handling the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2291354"/>
            <a:ext cx="10058400" cy="37864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Try to keep the surveys from being bent or folded as much as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To protect the confidentiality of the student, do not store the student code sheet with the surveys at any time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0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124412" cy="696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38B"/>
                </a:solidFill>
              </a:rPr>
              <a:t>Reviewing the Surveys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DCE988-A537-4917-AFC7-3A9A38D42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998" y="1477108"/>
            <a:ext cx="11251027" cy="4779525"/>
          </a:xfrm>
        </p:spPr>
      </p:pic>
    </p:spTree>
    <p:extLst>
      <p:ext uri="{BB962C8B-B14F-4D97-AF65-F5344CB8AC3E}">
        <p14:creationId xmlns:p14="http://schemas.microsoft.com/office/powerpoint/2010/main" val="50906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07F9B6-F35C-4D08-81D9-669FE5DA9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75" y="861912"/>
            <a:ext cx="5780439" cy="5780439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E8BF6-48B6-42F7-9FCC-38EDB33C9C98}"/>
              </a:ext>
            </a:extLst>
          </p:cNvPr>
          <p:cNvSpPr txBox="1"/>
          <p:nvPr/>
        </p:nvSpPr>
        <p:spPr>
          <a:xfrm>
            <a:off x="7134330" y="1085222"/>
            <a:ext cx="4464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838B"/>
                </a:solidFill>
              </a:rPr>
              <a:t>Returning the Surveys &amp; Cover Sheets</a:t>
            </a:r>
          </a:p>
        </p:txBody>
      </p:sp>
    </p:spTree>
    <p:extLst>
      <p:ext uri="{BB962C8B-B14F-4D97-AF65-F5344CB8AC3E}">
        <p14:creationId xmlns:p14="http://schemas.microsoft.com/office/powerpoint/2010/main" val="4147138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2563" y="780230"/>
            <a:ext cx="10781881" cy="526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838B"/>
                </a:solidFill>
              </a:rPr>
              <a:t>Returning the Surveys - Preparing Batch Cover Sheets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532563" y="1641054"/>
            <a:ext cx="11354637" cy="4566646"/>
          </a:xfrm>
        </p:spPr>
        <p:txBody>
          <a:bodyPr/>
          <a:lstStyle/>
          <a:p>
            <a:pPr marL="1046988" lvl="2" indent="-571500" defTabSz="457207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Have you checked the page order? </a:t>
            </a:r>
          </a:p>
          <a:p>
            <a:pPr marL="1046988" lvl="2" indent="-571500" defTabSz="457207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Have you looked at the batch? </a:t>
            </a:r>
          </a:p>
          <a:p>
            <a:pPr marL="1046988" lvl="2" indent="-571500" defTabSz="457207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Do you want a report now? </a:t>
            </a:r>
          </a:p>
          <a:p>
            <a:pPr marL="1046988" lvl="2" indent="-571500" defTabSz="457207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Added staff contact info? </a:t>
            </a:r>
          </a:p>
          <a:p>
            <a:pPr marL="1046988" lvl="2" indent="-571500" defTabSz="457207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800" dirty="0"/>
              <a:t>Added: County, Name of school-based program, Group name, Identified pre- or post-survey forms, # of surveys, Survey date, &amp; Number of sessions delivered to group (</a:t>
            </a:r>
            <a:r>
              <a:rPr lang="en-US" altLang="en-US" sz="3800" i="1" dirty="0"/>
              <a:t>only report at post-survey</a:t>
            </a:r>
            <a:r>
              <a:rPr lang="en-US" altLang="en-US" sz="3800" dirty="0"/>
              <a:t>)?</a:t>
            </a:r>
            <a:endParaRPr lang="en-US" sz="4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3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8968" y="1754920"/>
            <a:ext cx="4125546" cy="279698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838B"/>
                </a:solidFill>
              </a:rPr>
              <a:t>Returning the Paper Surveys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2E7437-F06D-4ABC-A112-66E911BA3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1075" y="876303"/>
            <a:ext cx="5697951" cy="5253192"/>
          </a:xfrm>
        </p:spPr>
      </p:pic>
    </p:spTree>
    <p:extLst>
      <p:ext uri="{BB962C8B-B14F-4D97-AF65-F5344CB8AC3E}">
        <p14:creationId xmlns:p14="http://schemas.microsoft.com/office/powerpoint/2010/main" val="169318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838B"/>
                </a:solidFill>
              </a:rPr>
              <a:t>Returning the Paper Surveys: Late Submissions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4"/>
            <a:ext cx="10058400" cy="45666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4000" b="1" dirty="0"/>
              <a:t>Starting in FY20, deadlines were modified to better accommodate school schedules and to give the field a bit more time to prepare surveys for submission. If you are unable to adhere to the deadline, please contact </a:t>
            </a:r>
            <a:r>
              <a:rPr lang="en-US" altLang="en-US" sz="4000" b="1" i="1" dirty="0"/>
              <a:t>Mikella Allen immediately</a:t>
            </a:r>
            <a:r>
              <a:rPr lang="en-US" altLang="en-US" sz="4000" b="1" dirty="0"/>
              <a:t>! Waiting until the last minute may mean your data will not be reported in a timely fashion.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5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780230"/>
            <a:ext cx="1049782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38B"/>
                </a:solidFill>
              </a:rPr>
              <a:t>Online Standard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42127" y="1601073"/>
            <a:ext cx="10695773" cy="46222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Due to the issues with the pandemic and the physical closure of South Carolina schools, an online version of the Standard Survey was developed.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Keystone Substance Abuse Prevention &amp; Education asked DAODAS and PIRE to assist with the survey development.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Surveys are used with delivery of online or remote curriculum-based prevention education programs.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Four online surveys were developed: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Pre &amp; Post middle school online surveys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Pre &amp; Post high school online surveys</a:t>
            </a:r>
          </a:p>
        </p:txBody>
      </p:sp>
    </p:spTree>
    <p:extLst>
      <p:ext uri="{BB962C8B-B14F-4D97-AF65-F5344CB8AC3E}">
        <p14:creationId xmlns:p14="http://schemas.microsoft.com/office/powerpoint/2010/main" val="602526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1969476"/>
            <a:ext cx="4226030" cy="31250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00838B"/>
                </a:solidFill>
              </a:rPr>
              <a:t>Online Standard Surveys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AA41A2-0670-4022-B02D-0ADF5287A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8189" y="917994"/>
            <a:ext cx="5199049" cy="5362226"/>
          </a:xfrm>
        </p:spPr>
      </p:pic>
    </p:spTree>
    <p:extLst>
      <p:ext uri="{BB962C8B-B14F-4D97-AF65-F5344CB8AC3E}">
        <p14:creationId xmlns:p14="http://schemas.microsoft.com/office/powerpoint/2010/main" val="271211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309769-DA50-462E-B1A3-D9FCCE197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706" y="874207"/>
            <a:ext cx="5126176" cy="508040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64B78-9910-40BA-96CE-5ED26999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114" y="2162282"/>
            <a:ext cx="283488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38B"/>
                </a:solidFill>
              </a:rPr>
              <a:t>Main Areas to Address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4"/>
            <a:ext cx="10058400" cy="45666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Preparing the Surveys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Proctoring the Surveys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Reviewing the Surveys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Handling the Surveys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Returning the Surveys</a:t>
            </a:r>
          </a:p>
        </p:txBody>
      </p:sp>
    </p:spTree>
    <p:extLst>
      <p:ext uri="{BB962C8B-B14F-4D97-AF65-F5344CB8AC3E}">
        <p14:creationId xmlns:p14="http://schemas.microsoft.com/office/powerpoint/2010/main" val="2749075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3427" y="908196"/>
            <a:ext cx="4923691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838B"/>
                </a:solidFill>
              </a:rPr>
              <a:t>Online Standard Surveys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00EB8-5DBE-4C1C-BD52-3C6E026D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906274"/>
            <a:ext cx="3996519" cy="532836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3981CE0-B53D-4A8D-BA58-577C1541C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03427" y="1515009"/>
            <a:ext cx="4923690" cy="4719631"/>
          </a:xfrm>
        </p:spPr>
      </p:pic>
    </p:spTree>
    <p:extLst>
      <p:ext uri="{BB962C8B-B14F-4D97-AF65-F5344CB8AC3E}">
        <p14:creationId xmlns:p14="http://schemas.microsoft.com/office/powerpoint/2010/main" val="2938245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838B"/>
                </a:solidFill>
              </a:rPr>
              <a:t>Online Standard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388965"/>
            <a:ext cx="10058400" cy="48187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Parental consent must precede the remote delivery even if consent was obtained during the face-to-face delivery of the curriculum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Parents should be advised of the change to the remote or online delivery of the survey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u="sng" dirty="0"/>
              <a:t>And</a:t>
            </a:r>
            <a:r>
              <a:rPr lang="en-US" sz="3200" b="1" dirty="0"/>
              <a:t> be asked that parents not be present in the room while the student (their child) completes the survey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Follow local policies regarding written parent consent (active) or parental notification (passive consent).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8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9017" y="1945839"/>
            <a:ext cx="2969986" cy="264877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838B"/>
                </a:solidFill>
              </a:rPr>
              <a:t>Online Standard Surveys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B36C4C-4C26-4525-898D-3A43F5A77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6264" y="843032"/>
            <a:ext cx="5354678" cy="5297540"/>
          </a:xfrm>
        </p:spPr>
      </p:pic>
    </p:spTree>
    <p:extLst>
      <p:ext uri="{BB962C8B-B14F-4D97-AF65-F5344CB8AC3E}">
        <p14:creationId xmlns:p14="http://schemas.microsoft.com/office/powerpoint/2010/main" val="214014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823156"/>
            <a:ext cx="8556869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838B"/>
                </a:solidFill>
              </a:rPr>
              <a:t>Online Standard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40080" y="1477107"/>
            <a:ext cx="9327885" cy="4672483"/>
          </a:xfrm>
        </p:spPr>
        <p:txBody>
          <a:bodyPr/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Once the online surveys are submitted, email Mikella Allen 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3"/>
              </a:rPr>
              <a:t>mallen@pire.org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Mikella will retrieve the data in the online database &amp; confirm receipt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BATCH COVER SHEETS ARE NOT NECESSARY if the online survey process is used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Same deadlines exist for online and paper surveys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January 31, 2021 for programs completed July-December 2020</a:t>
            </a:r>
          </a:p>
          <a:p>
            <a:pPr marL="685800" marR="0" lvl="1" indent="-182880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rgbClr val="40BAD2"/>
              </a:buClr>
              <a:buSzTx/>
              <a:buFont typeface="Wingdings 2" pitchFamily="18" charset="2"/>
              <a:buChar char="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June 5, 2021 for programs completed January-May 2021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3CD0FA-50E5-4A72-A57B-C67015AE4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2537" y="2471845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8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1" y="742769"/>
            <a:ext cx="4624949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838B"/>
                </a:solidFill>
              </a:rPr>
              <a:t>Evaluation Reports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1" y="1317144"/>
            <a:ext cx="7375490" cy="467248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Regardless of whether the paper or online version is used: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Prevention staff can receive 2 outcome reports per program per year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1 year-end report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1 any other time at your request (indicate on batch cover sheet or, if the surveys were administered online, via an email to Mikella)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</a:rPr>
              <a:t>Demographic Breakdowns</a:t>
            </a:r>
          </a:p>
          <a:p>
            <a:pPr lvl="1" eaLnBrk="1" hangingPunct="1"/>
            <a:r>
              <a:rPr lang="en-US" altLang="en-US" sz="2800" b="1" dirty="0">
                <a:solidFill>
                  <a:schemeClr val="tx1"/>
                </a:solidFill>
              </a:rPr>
              <a:t>Will only present gender or race data breakdowns if two or more groups have &gt;25</a:t>
            </a:r>
          </a:p>
        </p:txBody>
      </p:sp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278C339D-05E2-4444-82DB-31599102D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815" y="2027255"/>
            <a:ext cx="2846196" cy="284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423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3078163"/>
            <a:ext cx="10058400" cy="1549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00838B"/>
                </a:solidFill>
              </a:rPr>
              <a:t>Questions?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066800" y="3077948"/>
            <a:ext cx="10058400" cy="215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66800" y="4627856"/>
            <a:ext cx="10058400" cy="0"/>
          </a:xfrm>
          <a:prstGeom prst="line">
            <a:avLst/>
          </a:prstGeom>
          <a:ln w="12700">
            <a:solidFill>
              <a:srgbClr val="0083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6906" y="986440"/>
            <a:ext cx="4938188" cy="163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4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26</a:t>
            </a:fld>
            <a:endParaRPr lang="en-US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640079" y="864159"/>
            <a:ext cx="10804993" cy="5335674"/>
          </a:xfrm>
        </p:spPr>
        <p:txBody>
          <a:bodyPr/>
          <a:lstStyle/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DAODAS mailing address: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PO Box 8268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Columbia, SC 29202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sz="3200" dirty="0"/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DAODAS physical address: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1801 Main Street, 4</a:t>
            </a:r>
            <a:r>
              <a:rPr lang="en-US" sz="3200" baseline="30000" dirty="0"/>
              <a:t>th</a:t>
            </a:r>
            <a:r>
              <a:rPr lang="en-US" sz="3200" dirty="0"/>
              <a:t> Floor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Columbia, SC 29201</a:t>
            </a:r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endParaRPr lang="en-US" sz="3200" dirty="0"/>
          </a:p>
          <a:p>
            <a:pPr marL="274320" indent="-27432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/>
              <a:buNone/>
              <a:defRPr/>
            </a:pPr>
            <a:r>
              <a:rPr lang="en-US" sz="3200" dirty="0"/>
              <a:t>Mikella Allen, 803-896-1167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mallen@pire.org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9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27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49369" y="1352981"/>
            <a:ext cx="7693262" cy="2222899"/>
            <a:chOff x="244245" y="2753517"/>
            <a:chExt cx="7693262" cy="2222899"/>
          </a:xfrm>
        </p:grpSpPr>
        <p:pic>
          <p:nvPicPr>
            <p:cNvPr id="5" name="Picture 4" descr="Screen Shot 2018-09-13 at 5.09.4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94" t="-3060" r="-2442" b="-1901"/>
            <a:stretch/>
          </p:blipFill>
          <p:spPr>
            <a:xfrm>
              <a:off x="244245" y="2753517"/>
              <a:ext cx="2268637" cy="22228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2882" y="2969234"/>
              <a:ext cx="5424625" cy="179146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209800" y="4271058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838B"/>
                </a:solidFill>
              </a:rPr>
              <a:t>1801 Main Street, 4th Floor • Columbia, South Carolina  29201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telephone: 803-896-5555 • fax: 803-896-5558</a:t>
            </a:r>
          </a:p>
          <a:p>
            <a:pPr algn="ctr"/>
            <a:r>
              <a:rPr lang="en-US" sz="2200" b="1" dirty="0">
                <a:solidFill>
                  <a:srgbClr val="00838B"/>
                </a:solidFill>
              </a:rPr>
              <a:t>www.daodas.sc.gov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24100" y="4271058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24100" y="5379054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6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780230"/>
            <a:ext cx="10497820" cy="8608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838B"/>
                </a:solidFill>
              </a:rPr>
              <a:t>Two versions of the DAODAS Standard Survey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499" y="1641054"/>
            <a:ext cx="5753379" cy="44367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tx1"/>
                </a:solidFill>
              </a:rPr>
              <a:t>The traditional paper version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5400" dirty="0">
                <a:solidFill>
                  <a:schemeClr val="tx1"/>
                </a:solidFill>
              </a:rPr>
              <a:t>The online version developed in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A938D-0444-408A-9715-72214EED7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63" y="1641054"/>
            <a:ext cx="2834886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080" y="780230"/>
            <a:ext cx="1049782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838B"/>
                </a:solidFill>
              </a:rPr>
              <a:t>Preparing the Traditional (paper)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743579" y="1511124"/>
            <a:ext cx="11183814" cy="47088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Print each survey (from a printer), rather than copying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Ensure your printer is not on a “light” setting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Verify that all the surveys you printed have a high print quality (check the first few and last few)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Blank surveys can be found on the SC Documents website (http://ncweb.pire.org/scdocuments/) under the “Prevention Evaluation” category</a:t>
            </a:r>
            <a:endParaRPr lang="en-US" sz="4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</a:rPr>
              <a:t>Do NOT print survey, front &amp; back</a:t>
            </a:r>
          </a:p>
        </p:txBody>
      </p:sp>
    </p:spTree>
    <p:extLst>
      <p:ext uri="{BB962C8B-B14F-4D97-AF65-F5344CB8AC3E}">
        <p14:creationId xmlns:p14="http://schemas.microsoft.com/office/powerpoint/2010/main" val="229817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1" y="884255"/>
            <a:ext cx="10958944" cy="55755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DAODAS needs to receive NON-stapled surveys. We suggest choosing one of two options: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Do not staple at all and simply hand out loose pages to respondents (but you must ensure DAODAS receives surveys back that have each student’s pages in order).</a:t>
            </a:r>
          </a:p>
          <a:p>
            <a:pPr marL="0" indent="0">
              <a:buNone/>
            </a:pPr>
            <a:r>
              <a:rPr lang="en-US" sz="3200" dirty="0"/>
              <a:t>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Staple the surveys before distribution, then pull the staples out after administration.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Do NOT staple over the 4 black boxes or bar code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Be very careful when you remove the staples to ensure the page is not damaged (</a:t>
            </a:r>
            <a:r>
              <a:rPr lang="en-US" sz="2800" i="1" dirty="0"/>
              <a:t>will still run through the scanner correctly</a:t>
            </a:r>
            <a:r>
              <a:rPr lang="en-US" sz="2800" dirty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6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7095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838B"/>
                </a:solidFill>
              </a:rPr>
              <a:t>Proctoring the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922285" y="1912289"/>
            <a:ext cx="10163210" cy="41878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The student ID is the way we match pre- and post-tests.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The code must be written (and bubbled) on the first page </a:t>
            </a:r>
            <a:r>
              <a:rPr lang="en-US" sz="3600" b="1" dirty="0">
                <a:solidFill>
                  <a:schemeClr val="tx1"/>
                </a:solidFill>
              </a:rPr>
              <a:t>AND </a:t>
            </a:r>
            <a:r>
              <a:rPr lang="en-US" sz="3600" dirty="0">
                <a:solidFill>
                  <a:schemeClr val="tx1"/>
                </a:solidFill>
              </a:rPr>
              <a:t>written at the top of each page.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This allows us to “bring together” a student’s survey pages if they ever get scattered.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</a:rPr>
              <a:t>Note: </a:t>
            </a:r>
            <a:r>
              <a:rPr lang="en-US" sz="3600" i="1" dirty="0">
                <a:solidFill>
                  <a:schemeClr val="tx1"/>
                </a:solidFill>
              </a:rPr>
              <a:t>The current survey is 3 pages long.</a:t>
            </a:r>
          </a:p>
        </p:txBody>
      </p:sp>
    </p:spTree>
    <p:extLst>
      <p:ext uri="{BB962C8B-B14F-4D97-AF65-F5344CB8AC3E}">
        <p14:creationId xmlns:p14="http://schemas.microsoft.com/office/powerpoint/2010/main" val="346691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838B"/>
                </a:solidFill>
              </a:rPr>
              <a:t>Proctoring the Surveys - Coding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E9CBF-A12E-4885-BEE3-8BCBC8CAC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547" y="1627833"/>
            <a:ext cx="10242765" cy="4349391"/>
          </a:xfrm>
        </p:spPr>
      </p:pic>
    </p:spTree>
    <p:extLst>
      <p:ext uri="{BB962C8B-B14F-4D97-AF65-F5344CB8AC3E}">
        <p14:creationId xmlns:p14="http://schemas.microsoft.com/office/powerpoint/2010/main" val="84749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500" y="780230"/>
            <a:ext cx="10058400" cy="6087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38B"/>
                </a:solidFill>
              </a:rPr>
              <a:t>Proctoring the Surveys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1079500" y="1641054"/>
            <a:ext cx="4678205" cy="4566646"/>
          </a:xfrm>
        </p:spPr>
        <p:txBody>
          <a:bodyPr/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3200" dirty="0">
                <a:solidFill>
                  <a:schemeClr val="tx1"/>
                </a:solidFill>
              </a:rPr>
              <a:t>To ensure accuracy, we recommend that </a:t>
            </a:r>
            <a:r>
              <a:rPr lang="en-US" altLang="en-US" sz="3200" u="sng" dirty="0">
                <a:solidFill>
                  <a:schemeClr val="tx1"/>
                </a:solidFill>
              </a:rPr>
              <a:t>you</a:t>
            </a:r>
            <a:r>
              <a:rPr lang="en-US" altLang="en-US" sz="3200" dirty="0">
                <a:solidFill>
                  <a:schemeClr val="tx1"/>
                </a:solidFill>
              </a:rPr>
              <a:t> pre-bubble and write in the codes on all the pages of the survey before you distribute the surveys to the students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Students’ handwriting may be hard to read and they might fill the bubbles incorrectly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0A6B8-2C14-40CE-BE51-9FC254DF0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823" y="1388965"/>
            <a:ext cx="3464677" cy="449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44F992-2E8B-439E-9639-C49EC543EE2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8861" y="1399843"/>
            <a:ext cx="2803490" cy="35439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838B"/>
                </a:solidFill>
              </a:rPr>
              <a:t>The Pen is Mightier than the Pencil……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1127E-7B67-4426-8A65-669CD903F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2484" y="1146392"/>
            <a:ext cx="4300694" cy="5028136"/>
          </a:xfrm>
        </p:spPr>
      </p:pic>
    </p:spTree>
    <p:extLst>
      <p:ext uri="{BB962C8B-B14F-4D97-AF65-F5344CB8AC3E}">
        <p14:creationId xmlns:p14="http://schemas.microsoft.com/office/powerpoint/2010/main" val="699584644"/>
      </p:ext>
    </p:extLst>
  </p:cSld>
  <p:clrMapOvr>
    <a:masterClrMapping/>
  </p:clrMapOvr>
</p:sld>
</file>

<file path=ppt/theme/theme1.xml><?xml version="1.0" encoding="utf-8"?>
<a:theme xmlns:a="http://schemas.openxmlformats.org/drawingml/2006/main" name="DAODAS Master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838B"/>
      </a:accent1>
      <a:accent2>
        <a:srgbClr val="00838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ODAS Presentation Template WIDE.potx" id="{E7C8239D-E9D5-4F05-B2DB-DE9690BAC7D9}" vid="{5E3CAFF7-0D81-4915-969D-C4E22A36C0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DAODAS Presentation Template WIDE (2)</Template>
  <TotalTime>201</TotalTime>
  <Words>1163</Words>
  <Application>Microsoft Office PowerPoint</Application>
  <PresentationFormat>Widescreen</PresentationFormat>
  <Paragraphs>202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Wingdings</vt:lpstr>
      <vt:lpstr>Wingdings 2</vt:lpstr>
      <vt:lpstr>Wingdings 3</vt:lpstr>
      <vt:lpstr>DAODAS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Gordon, Crystal</dc:creator>
  <cp:lastModifiedBy>Michael George</cp:lastModifiedBy>
  <cp:revision>35</cp:revision>
  <cp:lastPrinted>2017-09-26T18:18:36Z</cp:lastPrinted>
  <dcterms:created xsi:type="dcterms:W3CDTF">2021-01-05T21:27:32Z</dcterms:created>
  <dcterms:modified xsi:type="dcterms:W3CDTF">2021-01-27T16:39:06Z</dcterms:modified>
</cp:coreProperties>
</file>